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ppt/media/image18.jpg" ContentType="image/jpeg"/>
  <Override PartName="/ppt/media/image22.jpg" ContentType="image/jpeg"/>
  <Override PartName="/ppt/media/image24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74" r:id="rId13"/>
    <p:sldId id="270" r:id="rId14"/>
    <p:sldId id="271" r:id="rId15"/>
    <p:sldId id="275" r:id="rId16"/>
    <p:sldId id="276" r:id="rId17"/>
    <p:sldId id="273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6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C4D82-2D83-4EA0-B9C3-94E90B14A8C1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99BFE-5E8E-42F1-97ED-0B3A211B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23662" y="693129"/>
            <a:ext cx="3202304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1521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9800" y="2054297"/>
            <a:ext cx="16554450" cy="708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978"/>
            <a:ext cx="18287999" cy="102869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069858" y="6134100"/>
            <a:ext cx="6102350" cy="3217546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69"/>
              </a:spcBef>
            </a:pPr>
            <a:r>
              <a:rPr sz="4400" b="1" spc="-434" dirty="0">
                <a:solidFill>
                  <a:srgbClr val="404040"/>
                </a:solidFill>
                <a:latin typeface="+mn-lt"/>
                <a:cs typeface="Calibri"/>
              </a:rPr>
              <a:t>Presentation</a:t>
            </a:r>
            <a:r>
              <a:rPr sz="4400" b="1" spc="-105" dirty="0">
                <a:solidFill>
                  <a:srgbClr val="404040"/>
                </a:solidFill>
                <a:latin typeface="+mn-lt"/>
                <a:cs typeface="Calibri"/>
              </a:rPr>
              <a:t> </a:t>
            </a:r>
            <a:r>
              <a:rPr sz="4400" b="1" spc="-600" dirty="0">
                <a:solidFill>
                  <a:srgbClr val="404040"/>
                </a:solidFill>
                <a:latin typeface="+mn-lt"/>
                <a:cs typeface="Calibri"/>
              </a:rPr>
              <a:t>by</a:t>
            </a:r>
            <a:endParaRPr lang="en-US" sz="4400" b="1" spc="-600" dirty="0">
              <a:solidFill>
                <a:srgbClr val="404040"/>
              </a:solidFill>
              <a:latin typeface="+mn-lt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969"/>
              </a:spcBef>
            </a:pPr>
            <a:r>
              <a:rPr lang="en-US" sz="4400" b="1" spc="-600" dirty="0">
                <a:solidFill>
                  <a:srgbClr val="404040"/>
                </a:solidFill>
                <a:latin typeface="+mn-lt"/>
                <a:cs typeface="Calibri"/>
              </a:rPr>
              <a:t>	Rani    Chowdary      Mandepudi</a:t>
            </a:r>
          </a:p>
          <a:p>
            <a:pPr marL="12700" algn="just">
              <a:lnSpc>
                <a:spcPct val="100000"/>
              </a:lnSpc>
              <a:spcBef>
                <a:spcPts val="969"/>
              </a:spcBef>
            </a:pPr>
            <a:r>
              <a:rPr lang="en-US" sz="4400" b="1" spc="-600" dirty="0">
                <a:solidFill>
                  <a:srgbClr val="404040"/>
                </a:solidFill>
                <a:latin typeface="+mn-lt"/>
                <a:cs typeface="Calibri"/>
              </a:rPr>
              <a:t>    	Bharadwaj   B.    Balaji</a:t>
            </a:r>
          </a:p>
          <a:p>
            <a:pPr marL="12700" algn="just">
              <a:lnSpc>
                <a:spcPct val="100000"/>
              </a:lnSpc>
              <a:spcBef>
                <a:spcPts val="969"/>
              </a:spcBef>
            </a:pPr>
            <a:r>
              <a:rPr lang="en-US" sz="4400" b="1" spc="-600" dirty="0">
                <a:solidFill>
                  <a:srgbClr val="404040"/>
                </a:solidFill>
                <a:latin typeface="+mn-lt"/>
                <a:cs typeface="Calibri"/>
              </a:rPr>
              <a:t>               	Sai     </a:t>
            </a:r>
            <a:r>
              <a:rPr lang="en-US" sz="4400" b="1" spc="-600" dirty="0" err="1">
                <a:solidFill>
                  <a:srgbClr val="404040"/>
                </a:solidFill>
                <a:latin typeface="+mn-lt"/>
                <a:cs typeface="Calibri"/>
              </a:rPr>
              <a:t>Roopesh</a:t>
            </a:r>
            <a:r>
              <a:rPr lang="en-US" sz="4400" b="1" spc="-600" dirty="0">
                <a:solidFill>
                  <a:srgbClr val="404040"/>
                </a:solidFill>
                <a:latin typeface="+mn-lt"/>
                <a:cs typeface="Calibri"/>
              </a:rPr>
              <a:t>   </a:t>
            </a:r>
            <a:r>
              <a:rPr lang="en-US" sz="4400" b="1" spc="-600" dirty="0" err="1">
                <a:solidFill>
                  <a:srgbClr val="404040"/>
                </a:solidFill>
                <a:latin typeface="+mn-lt"/>
                <a:cs typeface="Calibri"/>
              </a:rPr>
              <a:t>Mandava</a:t>
            </a:r>
            <a:endParaRPr lang="en-US" sz="4400" b="1" spc="-600" dirty="0">
              <a:solidFill>
                <a:srgbClr val="404040"/>
              </a:solidFill>
              <a:latin typeface="+mn-lt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E5EB8-903C-D063-D71A-C110DACAA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800" y="693129"/>
            <a:ext cx="7848600" cy="800219"/>
          </a:xfrm>
        </p:spPr>
        <p:txBody>
          <a:bodyPr/>
          <a:lstStyle/>
          <a:p>
            <a:r>
              <a:rPr lang="en-US" dirty="0"/>
              <a:t>		</a:t>
            </a:r>
            <a:r>
              <a:rPr lang="en-US" i="1" dirty="0"/>
              <a:t>Property-Hub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E5730-D5EA-A375-FA84-87D2E03C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400" y="723900"/>
            <a:ext cx="5105400" cy="1600438"/>
          </a:xfrm>
        </p:spPr>
        <p:txBody>
          <a:bodyPr/>
          <a:lstStyle/>
          <a:p>
            <a:r>
              <a:rPr lang="en-US" dirty="0" err="1"/>
              <a:t>Login.php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9AC27-FE97-7D86-0EDF-FACB55F1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2034270"/>
            <a:ext cx="8001000" cy="621845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5EF865-FB40-8D57-484E-DE37EE6AD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700212"/>
            <a:ext cx="7162800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143501"/>
            <a:ext cx="8148320" cy="5143500"/>
            <a:chOff x="0" y="5143501"/>
            <a:chExt cx="814832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3501"/>
              <a:ext cx="8147768" cy="5143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25169"/>
              <a:ext cx="2694167" cy="4861830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D2F39A2-45C8-B9B5-DF55-86ECF956B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3662" y="693129"/>
            <a:ext cx="5720738" cy="1600438"/>
          </a:xfrm>
        </p:spPr>
        <p:txBody>
          <a:bodyPr/>
          <a:lstStyle/>
          <a:p>
            <a:r>
              <a:rPr lang="en-US" dirty="0" err="1"/>
              <a:t>Register.php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9AD801-9FDA-CF80-B3FD-A2ECDEE3B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781300"/>
            <a:ext cx="7971039" cy="638611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88438D5-9A39-02FE-1BD1-F67414E4B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781300"/>
            <a:ext cx="7971038" cy="63388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17FD-3E8F-AA46-D917-B99317FA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800219"/>
          </a:xfrm>
        </p:spPr>
        <p:txBody>
          <a:bodyPr/>
          <a:lstStyle/>
          <a:p>
            <a:r>
              <a:rPr lang="en-US" dirty="0"/>
              <a:t>Create a Property Card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ED13F-320D-6F8A-B1F8-53B57C53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500"/>
            <a:ext cx="5837426" cy="6378493"/>
          </a:xfrm>
          <a:prstGeom prst="rect">
            <a:avLst/>
          </a:prstGeom>
        </p:spPr>
      </p:pic>
      <p:pic>
        <p:nvPicPr>
          <p:cNvPr id="6" name="Picture 5" descr="A blue and black login screen">
            <a:extLst>
              <a:ext uri="{FF2B5EF4-FFF2-40B4-BE49-F238E27FC236}">
                <a16:creationId xmlns:a16="http://schemas.microsoft.com/office/drawing/2014/main" id="{DE4DBB2C-E750-4E2A-408E-1FD3389F9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081981"/>
            <a:ext cx="9601200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0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697924" y="9209407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0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882D9B-6570-13FE-338D-7277A838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800219"/>
          </a:xfrm>
        </p:spPr>
        <p:txBody>
          <a:bodyPr/>
          <a:lstStyle/>
          <a:p>
            <a:r>
              <a:rPr lang="en-US" dirty="0"/>
              <a:t>Seller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01B6E4-C966-3CBF-93EC-08C1ED31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98" y="2324100"/>
            <a:ext cx="7391401" cy="62337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F72298-022C-CA8D-B4FA-C1EE52EF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476500"/>
            <a:ext cx="7848600" cy="61102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697924" y="9209404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0" dirty="0">
                <a:solidFill>
                  <a:srgbClr val="404040"/>
                </a:solidFill>
                <a:latin typeface="Calibri"/>
                <a:cs typeface="Calibri"/>
              </a:rPr>
              <a:t>05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CSS</a:t>
            </a:r>
            <a:r>
              <a:rPr spc="-515" dirty="0"/>
              <a:t> </a:t>
            </a:r>
            <a:r>
              <a:rPr spc="-90" dirty="0"/>
              <a:t>Animation</a:t>
            </a:r>
            <a:r>
              <a:rPr spc="-509" dirty="0"/>
              <a:t> </a:t>
            </a:r>
            <a:r>
              <a:rPr spc="-180" dirty="0"/>
              <a:t>(Background)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ACA38-E22D-1132-48C4-7F32A59B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76500"/>
            <a:ext cx="6210838" cy="640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243DB-E0AE-1BF2-345A-4E3E452A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07" y="2346948"/>
            <a:ext cx="7125317" cy="66680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D770-5459-37E2-EFF0-A006F474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1600438"/>
          </a:xfrm>
        </p:spPr>
        <p:txBody>
          <a:bodyPr/>
          <a:lstStyle/>
          <a:p>
            <a:r>
              <a:rPr lang="en-US" dirty="0"/>
              <a:t>Db connect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D47F0-94A4-5050-491E-5A1DB3F3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24100"/>
            <a:ext cx="8839200" cy="6378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9BBC4-660C-AEC0-F2F2-2F836005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324100"/>
            <a:ext cx="7951839" cy="660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C1A6-57EA-CB35-6F8D-B7BA2ABB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1521942"/>
          </a:xfrm>
        </p:spPr>
        <p:txBody>
          <a:bodyPr anchor="t">
            <a:normAutofit/>
          </a:bodyPr>
          <a:lstStyle/>
          <a:p>
            <a:r>
              <a:rPr lang="en-US"/>
              <a:t>Create Table 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7C96D18-25B9-26FB-CB3B-F2D0F878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92540"/>
            <a:ext cx="14392304" cy="6503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806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i="1" spc="-10" dirty="0">
                <a:solidFill>
                  <a:srgbClr val="000000"/>
                </a:solidFill>
                <a:latin typeface="Arial"/>
                <a:cs typeface="Arial"/>
              </a:rPr>
              <a:t>Testing</a:t>
            </a:r>
            <a:endParaRPr sz="7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549" y="3346675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549" y="3946750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549" y="4546825"/>
            <a:ext cx="152400" cy="152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30395" y="3039329"/>
            <a:ext cx="1686560" cy="1772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-10" dirty="0">
                <a:latin typeface="Verdana"/>
                <a:cs typeface="Verdana"/>
              </a:rPr>
              <a:t>Safari </a:t>
            </a:r>
            <a:r>
              <a:rPr sz="3400" spc="-65" dirty="0">
                <a:latin typeface="Verdana"/>
                <a:cs typeface="Verdana"/>
              </a:rPr>
              <a:t>Chrome </a:t>
            </a:r>
            <a:r>
              <a:rPr sz="3400" spc="-10" dirty="0">
                <a:latin typeface="Verdana"/>
                <a:cs typeface="Verdana"/>
              </a:rPr>
              <a:t>Firefox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73329" y="0"/>
            <a:ext cx="6014669" cy="53644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95204" y="481076"/>
            <a:ext cx="736790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1390" algn="l"/>
              </a:tabLst>
            </a:pPr>
            <a:r>
              <a:rPr sz="6200" b="1" spc="-10" dirty="0">
                <a:latin typeface="Calibri"/>
                <a:cs typeface="Calibri"/>
              </a:rPr>
              <a:t>PROBLEM</a:t>
            </a:r>
            <a:r>
              <a:rPr sz="6200" b="1" dirty="0">
                <a:latin typeface="Calibri"/>
                <a:cs typeface="Calibri"/>
              </a:rPr>
              <a:t>	</a:t>
            </a:r>
            <a:r>
              <a:rPr sz="6200" b="1" spc="-120" dirty="0">
                <a:latin typeface="Calibri"/>
                <a:cs typeface="Calibri"/>
              </a:rPr>
              <a:t>STATEMENT</a:t>
            </a:r>
            <a:endParaRPr sz="6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877" y="2350461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877" y="5065085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877" y="7779710"/>
            <a:ext cx="123825" cy="1238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1009800" y="2054297"/>
            <a:ext cx="16554450" cy="77449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r>
              <a:rPr lang="en-US" sz="3050" dirty="0">
                <a:latin typeface="Tahoma"/>
                <a:cs typeface="Tahoma"/>
              </a:rPr>
              <a:t>In the current real estate market, there is a lack of a centralized platform that efficiently connects property buyers and sellers. </a:t>
            </a: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r>
              <a:rPr lang="en-US" sz="3050" dirty="0">
                <a:latin typeface="Tahoma"/>
                <a:cs typeface="Tahoma"/>
              </a:rPr>
              <a:t>This fragmentation leads to a time-consuming and often complex process for both parties, resulting in inefficiencies, delays, and a suboptimal user experience. </a:t>
            </a: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endParaRPr lang="en-US" sz="3050" dirty="0">
              <a:latin typeface="Tahoma"/>
              <a:cs typeface="Tahoma"/>
            </a:endParaRPr>
          </a:p>
          <a:p>
            <a:pPr marL="12700" marR="5715" algn="just">
              <a:lnSpc>
                <a:spcPct val="116799"/>
              </a:lnSpc>
              <a:spcBef>
                <a:spcPts val="90"/>
              </a:spcBef>
            </a:pPr>
            <a:r>
              <a:rPr lang="en-US" sz="3050" dirty="0">
                <a:latin typeface="Tahoma"/>
                <a:cs typeface="Tahoma"/>
              </a:rPr>
              <a:t>The need for a comprehensive solution that streamlines property transactions, enhances visibility, and fosters transparent communication is evident. Our project aims to address this gap by creating a fully functional website with three dedicated portals, bringing together buyers and sellers in a user-friendly and efficient manner.</a:t>
            </a:r>
            <a:endParaRPr sz="30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507" rIns="0" bIns="0" rtlCol="0">
            <a:spAutoFit/>
          </a:bodyPr>
          <a:lstStyle/>
          <a:p>
            <a:pPr marL="2871470">
              <a:lnSpc>
                <a:spcPct val="100000"/>
              </a:lnSpc>
              <a:spcBef>
                <a:spcPts val="100"/>
              </a:spcBef>
            </a:pPr>
            <a:r>
              <a:rPr sz="7400" b="1" spc="-1205" dirty="0">
                <a:latin typeface="Cambria"/>
                <a:cs typeface="Cambria"/>
              </a:rPr>
              <a:t>Scrum</a:t>
            </a:r>
            <a:endParaRPr sz="7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4310" y="4472273"/>
            <a:ext cx="123824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4310" y="5986747"/>
            <a:ext cx="123824" cy="123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67285" y="2840514"/>
            <a:ext cx="15688944" cy="44424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b="1" i="1" spc="570" dirty="0">
                <a:latin typeface="Calibri"/>
                <a:cs typeface="Calibri"/>
              </a:rPr>
              <a:t>What</a:t>
            </a:r>
            <a:r>
              <a:rPr sz="3350" b="1" i="1" spc="200" dirty="0">
                <a:latin typeface="Calibri"/>
                <a:cs typeface="Calibri"/>
              </a:rPr>
              <a:t> </a:t>
            </a:r>
            <a:r>
              <a:rPr sz="3350" b="1" i="1" spc="320" dirty="0">
                <a:latin typeface="Calibri"/>
                <a:cs typeface="Calibri"/>
              </a:rPr>
              <a:t>is</a:t>
            </a:r>
            <a:r>
              <a:rPr sz="3350" b="1" i="1" spc="204" dirty="0">
                <a:latin typeface="Calibri"/>
                <a:cs typeface="Calibri"/>
              </a:rPr>
              <a:t> </a:t>
            </a:r>
            <a:r>
              <a:rPr sz="3350" b="1" i="1" spc="530" dirty="0">
                <a:latin typeface="Calibri"/>
                <a:cs typeface="Calibri"/>
              </a:rPr>
              <a:t>Scrum?</a:t>
            </a:r>
            <a:endParaRPr sz="3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60"/>
              </a:spcBef>
            </a:pPr>
            <a:endParaRPr sz="3350" dirty="0">
              <a:latin typeface="Calibri"/>
              <a:cs typeface="Calibri"/>
            </a:endParaRPr>
          </a:p>
          <a:p>
            <a:pPr marL="632460" marR="370840">
              <a:lnSpc>
                <a:spcPct val="118400"/>
              </a:lnSpc>
              <a:spcBef>
                <a:spcPts val="5"/>
              </a:spcBef>
            </a:pPr>
            <a:r>
              <a:rPr sz="2850" i="1" spc="445" dirty="0">
                <a:latin typeface="Calibri"/>
                <a:cs typeface="Calibri"/>
              </a:rPr>
              <a:t>Scrum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170" dirty="0">
                <a:latin typeface="Calibri"/>
                <a:cs typeface="Calibri"/>
              </a:rPr>
              <a:t>is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465" dirty="0">
                <a:latin typeface="Calibri"/>
                <a:cs typeface="Calibri"/>
              </a:rPr>
              <a:t>a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85" dirty="0">
                <a:latin typeface="Calibri"/>
                <a:cs typeface="Calibri"/>
              </a:rPr>
              <a:t>Framework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25" dirty="0">
                <a:latin typeface="Calibri"/>
                <a:cs typeface="Calibri"/>
              </a:rPr>
              <a:t>that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20" dirty="0">
                <a:latin typeface="Calibri"/>
                <a:cs typeface="Calibri"/>
              </a:rPr>
              <a:t>helps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30" dirty="0">
                <a:latin typeface="Calibri"/>
                <a:cs typeface="Calibri"/>
              </a:rPr>
              <a:t>the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35" dirty="0">
                <a:latin typeface="Calibri"/>
                <a:cs typeface="Calibri"/>
              </a:rPr>
              <a:t>people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10" dirty="0">
                <a:latin typeface="Calibri"/>
                <a:cs typeface="Calibri"/>
              </a:rPr>
              <a:t>,teams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459" dirty="0">
                <a:latin typeface="Calibri"/>
                <a:cs typeface="Calibri"/>
              </a:rPr>
              <a:t>and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05" dirty="0">
                <a:latin typeface="Calibri"/>
                <a:cs typeface="Calibri"/>
              </a:rPr>
              <a:t>organizations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35" dirty="0">
                <a:latin typeface="Calibri"/>
                <a:cs typeface="Calibri"/>
              </a:rPr>
              <a:t>generate </a:t>
            </a:r>
            <a:r>
              <a:rPr sz="2850" i="1" spc="315" dirty="0">
                <a:latin typeface="Calibri"/>
                <a:cs typeface="Calibri"/>
              </a:rPr>
              <a:t>value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355" dirty="0">
                <a:latin typeface="Calibri"/>
                <a:cs typeface="Calibri"/>
              </a:rPr>
              <a:t>through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335" dirty="0">
                <a:latin typeface="Calibri"/>
                <a:cs typeface="Calibri"/>
              </a:rPr>
              <a:t>adaptive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265" dirty="0">
                <a:latin typeface="Calibri"/>
                <a:cs typeface="Calibri"/>
              </a:rPr>
              <a:t>solutions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170" dirty="0">
                <a:latin typeface="Calibri"/>
                <a:cs typeface="Calibri"/>
              </a:rPr>
              <a:t>for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375" dirty="0">
                <a:latin typeface="Calibri"/>
                <a:cs typeface="Calibri"/>
              </a:rPr>
              <a:t>complex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290" dirty="0">
                <a:latin typeface="Calibri"/>
                <a:cs typeface="Calibri"/>
              </a:rPr>
              <a:t>problems.</a:t>
            </a:r>
            <a:endParaRPr sz="28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850" dirty="0">
              <a:latin typeface="Calibri"/>
              <a:cs typeface="Calibri"/>
            </a:endParaRPr>
          </a:p>
          <a:p>
            <a:pPr marL="635635" marR="5080">
              <a:lnSpc>
                <a:spcPct val="118400"/>
              </a:lnSpc>
            </a:pPr>
            <a:r>
              <a:rPr sz="2850" i="1" spc="125" dirty="0">
                <a:latin typeface="Calibri"/>
                <a:cs typeface="Calibri"/>
              </a:rPr>
              <a:t>It's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45" dirty="0">
                <a:latin typeface="Calibri"/>
                <a:cs typeface="Calibri"/>
              </a:rPr>
              <a:t>framework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190" dirty="0">
                <a:latin typeface="Calibri"/>
                <a:cs typeface="Calibri"/>
              </a:rPr>
              <a:t>of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195" dirty="0">
                <a:latin typeface="Calibri"/>
                <a:cs typeface="Calibri"/>
              </a:rPr>
              <a:t>rules,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170" dirty="0">
                <a:latin typeface="Calibri"/>
                <a:cs typeface="Calibri"/>
              </a:rPr>
              <a:t>roles,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310" dirty="0">
                <a:latin typeface="Calibri"/>
                <a:cs typeface="Calibri"/>
              </a:rPr>
              <a:t>events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470" dirty="0">
                <a:latin typeface="Calibri"/>
                <a:cs typeface="Calibri"/>
              </a:rPr>
              <a:t>and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254" dirty="0">
                <a:latin typeface="Calibri"/>
                <a:cs typeface="Calibri"/>
              </a:rPr>
              <a:t>artifacts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385" dirty="0">
                <a:latin typeface="Calibri"/>
                <a:cs typeface="Calibri"/>
              </a:rPr>
              <a:t>used</a:t>
            </a:r>
            <a:r>
              <a:rPr sz="2850" i="1" spc="105" dirty="0">
                <a:latin typeface="Calibri"/>
                <a:cs typeface="Calibri"/>
              </a:rPr>
              <a:t> </a:t>
            </a:r>
            <a:r>
              <a:rPr sz="2850" i="1" spc="254" dirty="0">
                <a:latin typeface="Calibri"/>
                <a:cs typeface="Calibri"/>
              </a:rPr>
              <a:t>to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400" dirty="0">
                <a:latin typeface="Calibri"/>
                <a:cs typeface="Calibri"/>
              </a:rPr>
              <a:t>implement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260" dirty="0">
                <a:latin typeface="Calibri"/>
                <a:cs typeface="Calibri"/>
              </a:rPr>
              <a:t>Agile</a:t>
            </a:r>
            <a:r>
              <a:rPr sz="2850" i="1" spc="710" dirty="0">
                <a:latin typeface="Calibri"/>
                <a:cs typeface="Calibri"/>
              </a:rPr>
              <a:t> </a:t>
            </a:r>
            <a:r>
              <a:rPr sz="2850" i="1" spc="225" dirty="0">
                <a:latin typeface="Calibri"/>
                <a:cs typeface="Calibri"/>
              </a:rPr>
              <a:t>projects.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160" dirty="0">
                <a:latin typeface="Calibri"/>
                <a:cs typeface="Calibri"/>
              </a:rPr>
              <a:t>It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175" dirty="0">
                <a:latin typeface="Calibri"/>
                <a:cs typeface="Calibri"/>
              </a:rPr>
              <a:t>is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470" dirty="0">
                <a:latin typeface="Calibri"/>
                <a:cs typeface="Calibri"/>
              </a:rPr>
              <a:t>an</a:t>
            </a:r>
            <a:r>
              <a:rPr sz="2850" i="1" spc="114" dirty="0">
                <a:latin typeface="Calibri"/>
                <a:cs typeface="Calibri"/>
              </a:rPr>
              <a:t> </a:t>
            </a:r>
            <a:r>
              <a:rPr sz="2850" i="1" spc="235" dirty="0">
                <a:latin typeface="Calibri"/>
                <a:cs typeface="Calibri"/>
              </a:rPr>
              <a:t>iterative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345" dirty="0">
                <a:latin typeface="Calibri"/>
                <a:cs typeface="Calibri"/>
              </a:rPr>
              <a:t>approach,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300" dirty="0">
                <a:latin typeface="Calibri"/>
                <a:cs typeface="Calibri"/>
              </a:rPr>
              <a:t>consisting</a:t>
            </a:r>
            <a:r>
              <a:rPr sz="2850" i="1" spc="114" dirty="0">
                <a:latin typeface="Calibri"/>
                <a:cs typeface="Calibri"/>
              </a:rPr>
              <a:t> </a:t>
            </a:r>
            <a:r>
              <a:rPr sz="2850" i="1" spc="190" dirty="0">
                <a:latin typeface="Calibri"/>
                <a:cs typeface="Calibri"/>
              </a:rPr>
              <a:t>of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270" dirty="0">
                <a:latin typeface="Calibri"/>
                <a:cs typeface="Calibri"/>
              </a:rPr>
              <a:t>sprints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330" dirty="0">
                <a:latin typeface="Calibri"/>
                <a:cs typeface="Calibri"/>
              </a:rPr>
              <a:t>that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254" dirty="0">
                <a:latin typeface="Calibri"/>
                <a:cs typeface="Calibri"/>
              </a:rPr>
              <a:t>typically</a:t>
            </a:r>
            <a:r>
              <a:rPr sz="2850" i="1" spc="114" dirty="0">
                <a:latin typeface="Calibri"/>
                <a:cs typeface="Calibri"/>
              </a:rPr>
              <a:t> </a:t>
            </a:r>
            <a:r>
              <a:rPr sz="2850" i="1" spc="275" dirty="0">
                <a:latin typeface="Calibri"/>
                <a:cs typeface="Calibri"/>
              </a:rPr>
              <a:t>only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254" dirty="0">
                <a:latin typeface="Calibri"/>
                <a:cs typeface="Calibri"/>
              </a:rPr>
              <a:t>last</a:t>
            </a:r>
            <a:r>
              <a:rPr sz="2850" i="1" spc="110" dirty="0">
                <a:latin typeface="Calibri"/>
                <a:cs typeface="Calibri"/>
              </a:rPr>
              <a:t> </a:t>
            </a:r>
            <a:r>
              <a:rPr sz="2850" i="1" spc="350" dirty="0">
                <a:latin typeface="Calibri"/>
                <a:cs typeface="Calibri"/>
              </a:rPr>
              <a:t>one </a:t>
            </a:r>
            <a:r>
              <a:rPr sz="2850" i="1" spc="254" dirty="0">
                <a:latin typeface="Calibri"/>
                <a:cs typeface="Calibri"/>
              </a:rPr>
              <a:t>to</a:t>
            </a:r>
            <a:r>
              <a:rPr sz="2850" i="1" spc="95" dirty="0">
                <a:latin typeface="Calibri"/>
                <a:cs typeface="Calibri"/>
              </a:rPr>
              <a:t> </a:t>
            </a:r>
            <a:r>
              <a:rPr sz="2850" i="1" spc="250" dirty="0">
                <a:latin typeface="Calibri"/>
                <a:cs typeface="Calibri"/>
              </a:rPr>
              <a:t>four</a:t>
            </a:r>
            <a:r>
              <a:rPr sz="2850" i="1" spc="100" dirty="0">
                <a:latin typeface="Calibri"/>
                <a:cs typeface="Calibri"/>
              </a:rPr>
              <a:t> </a:t>
            </a:r>
            <a:r>
              <a:rPr sz="2850" i="1" spc="254" dirty="0">
                <a:latin typeface="Calibri"/>
                <a:cs typeface="Calibri"/>
              </a:rPr>
              <a:t>weeks.</a:t>
            </a:r>
            <a:endParaRPr sz="28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6010">
              <a:lnSpc>
                <a:spcPct val="100000"/>
              </a:lnSpc>
              <a:spcBef>
                <a:spcPts val="100"/>
              </a:spcBef>
            </a:pPr>
            <a:r>
              <a:rPr sz="7100" spc="-865" dirty="0">
                <a:latin typeface="Times New Roman"/>
                <a:cs typeface="Times New Roman"/>
              </a:rPr>
              <a:t>Scrum</a:t>
            </a:r>
            <a:r>
              <a:rPr sz="7100" spc="345" dirty="0">
                <a:latin typeface="Times New Roman"/>
                <a:cs typeface="Times New Roman"/>
              </a:rPr>
              <a:t> </a:t>
            </a:r>
            <a:r>
              <a:rPr sz="7100" spc="-1090" dirty="0">
                <a:latin typeface="Times New Roman"/>
                <a:cs typeface="Times New Roman"/>
              </a:rPr>
              <a:t>Events</a:t>
            </a:r>
            <a:endParaRPr sz="7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4188" y="2471235"/>
            <a:ext cx="144155" cy="1441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4188" y="3607523"/>
            <a:ext cx="144155" cy="144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4188" y="4743812"/>
            <a:ext cx="144155" cy="1441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715" y="5671818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715" y="6271893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715" y="6871968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715" y="7472043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715" y="8072118"/>
            <a:ext cx="152400" cy="1523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2497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285" dirty="0"/>
              <a:t> </a:t>
            </a:r>
            <a:r>
              <a:rPr spc="-65" dirty="0"/>
              <a:t>events</a:t>
            </a:r>
            <a:r>
              <a:rPr spc="-280" dirty="0"/>
              <a:t> </a:t>
            </a:r>
            <a:r>
              <a:rPr spc="-100" dirty="0"/>
              <a:t>are</a:t>
            </a:r>
            <a:r>
              <a:rPr spc="-285" dirty="0"/>
              <a:t> </a:t>
            </a:r>
            <a:r>
              <a:rPr spc="-105" dirty="0"/>
              <a:t>time-</a:t>
            </a:r>
            <a:r>
              <a:rPr spc="-10" dirty="0"/>
              <a:t>boxed.</a:t>
            </a:r>
          </a:p>
          <a:p>
            <a:pPr marL="517525" marR="5080">
              <a:lnSpc>
                <a:spcPct val="233000"/>
              </a:lnSpc>
            </a:pPr>
            <a:r>
              <a:rPr spc="-25" dirty="0"/>
              <a:t>Once</a:t>
            </a:r>
            <a:r>
              <a:rPr spc="-310" dirty="0"/>
              <a:t> </a:t>
            </a:r>
            <a:r>
              <a:rPr spc="-160" dirty="0"/>
              <a:t>a</a:t>
            </a:r>
            <a:r>
              <a:rPr spc="-310" dirty="0"/>
              <a:t> </a:t>
            </a:r>
            <a:r>
              <a:rPr spc="-55" dirty="0"/>
              <a:t>Sprint</a:t>
            </a:r>
            <a:r>
              <a:rPr spc="-310" dirty="0"/>
              <a:t> </a:t>
            </a:r>
            <a:r>
              <a:rPr spc="-120" dirty="0"/>
              <a:t>begins,</a:t>
            </a:r>
            <a:r>
              <a:rPr spc="-310" dirty="0"/>
              <a:t> </a:t>
            </a:r>
            <a:r>
              <a:rPr spc="-30" dirty="0"/>
              <a:t>its</a:t>
            </a:r>
            <a:r>
              <a:rPr spc="-305" dirty="0"/>
              <a:t> </a:t>
            </a:r>
            <a:r>
              <a:rPr spc="-40" dirty="0"/>
              <a:t>duration</a:t>
            </a:r>
            <a:r>
              <a:rPr spc="-310" dirty="0"/>
              <a:t> </a:t>
            </a:r>
            <a:r>
              <a:rPr spc="-60" dirty="0"/>
              <a:t>is</a:t>
            </a:r>
            <a:r>
              <a:rPr spc="-310" dirty="0"/>
              <a:t> </a:t>
            </a:r>
            <a:r>
              <a:rPr spc="-60" dirty="0"/>
              <a:t>fixed</a:t>
            </a:r>
            <a:r>
              <a:rPr spc="-310" dirty="0"/>
              <a:t> </a:t>
            </a:r>
            <a:r>
              <a:rPr spc="-65" dirty="0"/>
              <a:t>and</a:t>
            </a:r>
            <a:r>
              <a:rPr spc="-310" dirty="0"/>
              <a:t> </a:t>
            </a:r>
            <a:r>
              <a:rPr spc="-25" dirty="0"/>
              <a:t>cannot</a:t>
            </a:r>
            <a:r>
              <a:rPr spc="-305" dirty="0"/>
              <a:t> </a:t>
            </a:r>
            <a:r>
              <a:rPr spc="-25" dirty="0"/>
              <a:t>be</a:t>
            </a:r>
            <a:r>
              <a:rPr spc="-310" dirty="0"/>
              <a:t> </a:t>
            </a:r>
            <a:r>
              <a:rPr spc="-40" dirty="0"/>
              <a:t>shortened</a:t>
            </a:r>
            <a:r>
              <a:rPr spc="-310" dirty="0"/>
              <a:t> </a:t>
            </a:r>
            <a:r>
              <a:rPr spc="-10" dirty="0"/>
              <a:t>or</a:t>
            </a:r>
            <a:r>
              <a:rPr spc="-310" dirty="0"/>
              <a:t> </a:t>
            </a:r>
            <a:r>
              <a:rPr spc="-10" dirty="0"/>
              <a:t>lengthened. </a:t>
            </a:r>
            <a:r>
              <a:rPr spc="-95" dirty="0"/>
              <a:t>Scrum</a:t>
            </a:r>
            <a:r>
              <a:rPr spc="-335" dirty="0"/>
              <a:t> </a:t>
            </a:r>
            <a:r>
              <a:rPr spc="-60" dirty="0"/>
              <a:t>Events</a:t>
            </a:r>
            <a:r>
              <a:rPr spc="-330" dirty="0"/>
              <a:t> </a:t>
            </a:r>
            <a:r>
              <a:rPr spc="-20" dirty="0"/>
              <a:t>are:</a:t>
            </a:r>
          </a:p>
          <a:p>
            <a:pPr marL="2468880">
              <a:lnSpc>
                <a:spcPct val="100000"/>
              </a:lnSpc>
              <a:spcBef>
                <a:spcPts val="3320"/>
              </a:spcBef>
            </a:pPr>
            <a:r>
              <a:rPr sz="3400" i="1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Sprint</a:t>
            </a:r>
            <a:endParaRPr sz="3400">
              <a:latin typeface="Verdana"/>
              <a:cs typeface="Verdana"/>
            </a:endParaRPr>
          </a:p>
          <a:p>
            <a:pPr marL="2468880" marR="10791825">
              <a:lnSpc>
                <a:spcPct val="115799"/>
              </a:lnSpc>
            </a:pPr>
            <a:r>
              <a:rPr sz="3400" i="1" u="heavy" spc="-5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Sprint</a:t>
            </a:r>
            <a:r>
              <a:rPr sz="3400" i="1" u="heavy" spc="-3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3400" i="1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Planning</a:t>
            </a:r>
            <a:r>
              <a:rPr sz="3400" i="1" spc="-10" dirty="0">
                <a:latin typeface="Verdana"/>
                <a:cs typeface="Verdana"/>
              </a:rPr>
              <a:t> </a:t>
            </a:r>
            <a:r>
              <a:rPr sz="3400" i="1" u="heavy" spc="11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</a:t>
            </a:r>
            <a:r>
              <a:rPr sz="3400" i="1" u="heavy" spc="1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</a:t>
            </a:r>
            <a:r>
              <a:rPr sz="3400" i="1" u="heavy" spc="12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il</a:t>
            </a:r>
            <a:r>
              <a:rPr sz="3400" i="1" u="heavy" spc="-73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y</a:t>
            </a:r>
            <a:r>
              <a:rPr sz="3400" u="heavy" spc="2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400" i="1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Scrum</a:t>
            </a:r>
            <a:r>
              <a:rPr sz="3400" i="1" spc="-10" dirty="0">
                <a:latin typeface="Verdana"/>
                <a:cs typeface="Verdana"/>
              </a:rPr>
              <a:t> </a:t>
            </a:r>
            <a:r>
              <a:rPr sz="3400" i="1" u="heavy" spc="-5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Sprint</a:t>
            </a:r>
            <a:r>
              <a:rPr sz="3400" i="1" u="heavy" spc="-3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3400" i="1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Review</a:t>
            </a:r>
            <a:endParaRPr sz="3400">
              <a:latin typeface="Verdana"/>
              <a:cs typeface="Verdana"/>
            </a:endParaRPr>
          </a:p>
          <a:p>
            <a:pPr marL="2468880">
              <a:lnSpc>
                <a:spcPct val="100000"/>
              </a:lnSpc>
              <a:spcBef>
                <a:spcPts val="645"/>
              </a:spcBef>
            </a:pPr>
            <a:r>
              <a:rPr sz="3400" i="1" u="heavy" spc="-5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Sprint</a:t>
            </a:r>
            <a:r>
              <a:rPr sz="3400" i="1" u="heavy" spc="-3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3400" i="1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Retrospective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8587" rIns="0" bIns="0" rtlCol="0">
            <a:spAutoFit/>
          </a:bodyPr>
          <a:lstStyle/>
          <a:p>
            <a:pPr marL="1780539">
              <a:lnSpc>
                <a:spcPct val="100000"/>
              </a:lnSpc>
              <a:spcBef>
                <a:spcPts val="100"/>
              </a:spcBef>
            </a:pPr>
            <a:r>
              <a:rPr sz="6400" i="1" spc="-520" dirty="0">
                <a:latin typeface="Cambria"/>
                <a:cs typeface="Cambria"/>
              </a:rPr>
              <a:t>Benefits</a:t>
            </a:r>
            <a:r>
              <a:rPr sz="6400" i="1" spc="-125" dirty="0">
                <a:latin typeface="Cambria"/>
                <a:cs typeface="Cambria"/>
              </a:rPr>
              <a:t> </a:t>
            </a:r>
            <a:r>
              <a:rPr sz="6400" i="1" spc="-635" dirty="0">
                <a:latin typeface="Cambria"/>
                <a:cs typeface="Cambria"/>
              </a:rPr>
              <a:t>of</a:t>
            </a:r>
            <a:r>
              <a:rPr sz="6400" i="1" spc="-125" dirty="0">
                <a:latin typeface="Cambria"/>
                <a:cs typeface="Cambria"/>
              </a:rPr>
              <a:t> </a:t>
            </a:r>
            <a:r>
              <a:rPr sz="6400" i="1" spc="-700" dirty="0">
                <a:latin typeface="Cambria"/>
                <a:cs typeface="Cambria"/>
              </a:rPr>
              <a:t>Scrum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0227" y="2895914"/>
            <a:ext cx="14963775" cy="39687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760095" indent="-695325">
              <a:lnSpc>
                <a:spcPct val="100000"/>
              </a:lnSpc>
              <a:spcBef>
                <a:spcPts val="835"/>
              </a:spcBef>
              <a:buAutoNum type="arabicPeriod"/>
              <a:tabLst>
                <a:tab pos="760095" algn="l"/>
              </a:tabLst>
            </a:pPr>
            <a:r>
              <a:rPr sz="3700" spc="-85" dirty="0">
                <a:solidFill>
                  <a:srgbClr val="404040"/>
                </a:solidFill>
                <a:latin typeface="Verdana"/>
                <a:cs typeface="Verdana"/>
              </a:rPr>
              <a:t>Quicker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85" dirty="0">
                <a:solidFill>
                  <a:srgbClr val="404040"/>
                </a:solidFill>
                <a:latin typeface="Verdana"/>
                <a:cs typeface="Verdana"/>
              </a:rPr>
              <a:t>release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65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40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70" dirty="0">
                <a:solidFill>
                  <a:srgbClr val="404040"/>
                </a:solidFill>
                <a:latin typeface="Verdana"/>
                <a:cs typeface="Verdana"/>
              </a:rPr>
              <a:t>useable</a:t>
            </a:r>
            <a:r>
              <a:rPr sz="3700" spc="-3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dirty="0">
                <a:solidFill>
                  <a:srgbClr val="404040"/>
                </a:solidFill>
                <a:latin typeface="Verdana"/>
                <a:cs typeface="Verdana"/>
              </a:rPr>
              <a:t>product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95" dirty="0">
                <a:solidFill>
                  <a:srgbClr val="404040"/>
                </a:solidFill>
                <a:latin typeface="Verdana"/>
                <a:cs typeface="Verdana"/>
              </a:rPr>
              <a:t>users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65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3700" spc="-3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customers</a:t>
            </a:r>
            <a:endParaRPr sz="3700">
              <a:latin typeface="Verdana"/>
              <a:cs typeface="Verdana"/>
            </a:endParaRPr>
          </a:p>
          <a:p>
            <a:pPr marL="830580" indent="-774065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830580" algn="l"/>
              </a:tabLst>
            </a:pPr>
            <a:r>
              <a:rPr sz="3700" spc="-90" dirty="0">
                <a:solidFill>
                  <a:srgbClr val="404040"/>
                </a:solidFill>
                <a:latin typeface="Verdana"/>
                <a:cs typeface="Verdana"/>
              </a:rPr>
              <a:t>Higher</a:t>
            </a:r>
            <a:r>
              <a:rPr sz="3700" spc="-3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quality</a:t>
            </a:r>
            <a:endParaRPr sz="3700">
              <a:latin typeface="Verdana"/>
              <a:cs typeface="Verdana"/>
            </a:endParaRPr>
          </a:p>
          <a:p>
            <a:pPr marL="830580" indent="-78867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830580" algn="l"/>
              </a:tabLst>
            </a:pPr>
            <a:r>
              <a:rPr sz="3700" spc="-90" dirty="0">
                <a:solidFill>
                  <a:srgbClr val="404040"/>
                </a:solidFill>
                <a:latin typeface="Verdana"/>
                <a:cs typeface="Verdana"/>
              </a:rPr>
              <a:t>Higher</a:t>
            </a:r>
            <a:r>
              <a:rPr sz="3700" spc="-3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Productivity</a:t>
            </a:r>
            <a:endParaRPr sz="3700">
              <a:latin typeface="Verdana"/>
              <a:cs typeface="Verdana"/>
            </a:endParaRPr>
          </a:p>
          <a:p>
            <a:pPr marL="830580" indent="-8001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830580" algn="l"/>
              </a:tabLst>
            </a:pPr>
            <a:r>
              <a:rPr sz="3700" spc="-55" dirty="0">
                <a:solidFill>
                  <a:srgbClr val="404040"/>
                </a:solidFill>
                <a:latin typeface="Verdana"/>
                <a:cs typeface="Verdana"/>
              </a:rPr>
              <a:t>Lower</a:t>
            </a:r>
            <a:r>
              <a:rPr sz="3700" spc="-3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costs.</a:t>
            </a:r>
            <a:endParaRPr sz="3700">
              <a:latin typeface="Verdana"/>
              <a:cs typeface="Verdana"/>
            </a:endParaRPr>
          </a:p>
          <a:p>
            <a:pPr marL="830580" indent="-79375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830580" algn="l"/>
              </a:tabLst>
            </a:pPr>
            <a:r>
              <a:rPr sz="3700" spc="-90" dirty="0">
                <a:solidFill>
                  <a:srgbClr val="404040"/>
                </a:solidFill>
                <a:latin typeface="Verdana"/>
                <a:cs typeface="Verdana"/>
              </a:rPr>
              <a:t>Greater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30" dirty="0">
                <a:solidFill>
                  <a:srgbClr val="404040"/>
                </a:solidFill>
                <a:latin typeface="Verdana"/>
                <a:cs typeface="Verdana"/>
              </a:rPr>
              <a:t>ability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25" dirty="0">
                <a:solidFill>
                  <a:srgbClr val="404040"/>
                </a:solidFill>
                <a:latin typeface="Verdana"/>
                <a:cs typeface="Verdana"/>
              </a:rPr>
              <a:t>incorporate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0" dirty="0">
                <a:solidFill>
                  <a:srgbClr val="404040"/>
                </a:solidFill>
                <a:latin typeface="Verdana"/>
                <a:cs typeface="Verdana"/>
              </a:rPr>
              <a:t>changes</a:t>
            </a:r>
            <a:r>
              <a:rPr sz="3700" spc="-3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45" dirty="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55" dirty="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sz="3700" spc="-3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occur</a:t>
            </a:r>
            <a:endParaRPr sz="3700">
              <a:latin typeface="Verdana"/>
              <a:cs typeface="Verdana"/>
            </a:endParaRPr>
          </a:p>
          <a:p>
            <a:pPr marL="830580" indent="-81788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830580" algn="l"/>
              </a:tabLst>
            </a:pPr>
            <a:r>
              <a:rPr sz="3700" spc="-35" dirty="0">
                <a:solidFill>
                  <a:srgbClr val="404040"/>
                </a:solidFill>
                <a:latin typeface="Verdana"/>
                <a:cs typeface="Verdana"/>
              </a:rPr>
              <a:t>Better</a:t>
            </a:r>
            <a:r>
              <a:rPr sz="3700" spc="-3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85" dirty="0">
                <a:solidFill>
                  <a:srgbClr val="404040"/>
                </a:solidFill>
                <a:latin typeface="Verdana"/>
                <a:cs typeface="Verdana"/>
              </a:rPr>
              <a:t>user</a:t>
            </a:r>
            <a:r>
              <a:rPr sz="3700" spc="-37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3700" spc="-10" dirty="0">
                <a:solidFill>
                  <a:srgbClr val="404040"/>
                </a:solidFill>
                <a:latin typeface="Verdana"/>
                <a:cs typeface="Verdana"/>
              </a:rPr>
              <a:t>satisfaction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9026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0"/>
              </a:spcBef>
            </a:pPr>
            <a:r>
              <a:rPr sz="7200" i="1" spc="-715" dirty="0">
                <a:latin typeface="Trebuchet MS"/>
                <a:cs typeface="Trebuchet MS"/>
              </a:rPr>
              <a:t>WHY</a:t>
            </a:r>
            <a:r>
              <a:rPr sz="7200" i="1" spc="-720" dirty="0">
                <a:latin typeface="Trebuchet MS"/>
                <a:cs typeface="Trebuchet MS"/>
              </a:rPr>
              <a:t> </a:t>
            </a:r>
            <a:r>
              <a:rPr sz="7200" i="1" spc="-285" dirty="0">
                <a:latin typeface="Trebuchet MS"/>
                <a:cs typeface="Trebuchet MS"/>
              </a:rPr>
              <a:t>SCRUM</a:t>
            </a:r>
            <a:r>
              <a:rPr sz="7200" i="1" spc="-720" dirty="0">
                <a:latin typeface="Trebuchet MS"/>
                <a:cs typeface="Trebuchet MS"/>
              </a:rPr>
              <a:t> </a:t>
            </a:r>
            <a:r>
              <a:rPr sz="7200" i="1" spc="-290" dirty="0">
                <a:latin typeface="Trebuchet MS"/>
                <a:cs typeface="Trebuchet MS"/>
              </a:rPr>
              <a:t>WORKS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4" y="3061652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4" y="5538152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4" y="7395527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04900" y="2737789"/>
            <a:ext cx="15767050" cy="6216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16100"/>
              </a:lnSpc>
              <a:spcBef>
                <a:spcPts val="95"/>
              </a:spcBef>
            </a:pP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scrum,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work</a:t>
            </a:r>
            <a:r>
              <a:rPr sz="3500" spc="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done</a:t>
            </a:r>
            <a:r>
              <a:rPr sz="3500" spc="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8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500" spc="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development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team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50" dirty="0">
                <a:solidFill>
                  <a:srgbClr val="404040"/>
                </a:solidFill>
                <a:latin typeface="Tahoma"/>
                <a:cs typeface="Tahoma"/>
              </a:rPr>
              <a:t>simultaneously</a:t>
            </a:r>
            <a:r>
              <a:rPr sz="3500" spc="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rather</a:t>
            </a:r>
            <a:r>
              <a:rPr sz="3500" spc="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0" dirty="0">
                <a:solidFill>
                  <a:srgbClr val="404040"/>
                </a:solidFill>
                <a:latin typeface="Tahoma"/>
                <a:cs typeface="Tahoma"/>
              </a:rPr>
              <a:t>than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sequentially.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40" dirty="0">
                <a:solidFill>
                  <a:srgbClr val="404040"/>
                </a:solidFill>
                <a:latin typeface="Tahoma"/>
                <a:cs typeface="Tahoma"/>
              </a:rPr>
              <a:t>Programmers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150" dirty="0">
                <a:solidFill>
                  <a:srgbClr val="404040"/>
                </a:solidFill>
                <a:latin typeface="Tahoma"/>
                <a:cs typeface="Tahoma"/>
              </a:rPr>
              <a:t>code</a:t>
            </a:r>
            <a:r>
              <a:rPr sz="35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fly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130" dirty="0">
                <a:solidFill>
                  <a:srgbClr val="404040"/>
                </a:solidFill>
                <a:latin typeface="Tahoma"/>
                <a:cs typeface="Tahoma"/>
              </a:rPr>
              <a:t>do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wait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50" dirty="0">
                <a:solidFill>
                  <a:srgbClr val="404040"/>
                </a:solidFill>
                <a:latin typeface="Tahoma"/>
                <a:cs typeface="Tahoma"/>
              </a:rPr>
              <a:t>until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50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60" dirty="0">
                <a:solidFill>
                  <a:srgbClr val="404040"/>
                </a:solidFill>
                <a:latin typeface="Tahoma"/>
                <a:cs typeface="Tahoma"/>
              </a:rPr>
              <a:t>questions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5" dirty="0">
                <a:solidFill>
                  <a:srgbClr val="404040"/>
                </a:solidFill>
                <a:latin typeface="Tahoma"/>
                <a:cs typeface="Tahoma"/>
              </a:rPr>
              <a:t>are </a:t>
            </a:r>
            <a:r>
              <a:rPr sz="3500" spc="-45" dirty="0">
                <a:solidFill>
                  <a:srgbClr val="404040"/>
                </a:solidFill>
                <a:latin typeface="Tahoma"/>
                <a:cs typeface="Tahoma"/>
              </a:rPr>
              <a:t>answered,</a:t>
            </a:r>
            <a:r>
              <a:rPr sz="35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3500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50" dirty="0">
                <a:solidFill>
                  <a:srgbClr val="404040"/>
                </a:solidFill>
                <a:latin typeface="Tahoma"/>
                <a:cs typeface="Tahoma"/>
              </a:rPr>
              <a:t>everything</a:t>
            </a:r>
            <a:r>
              <a:rPr sz="3500" spc="-1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7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35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crystal</a:t>
            </a:r>
            <a:r>
              <a:rPr sz="3500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clear</a:t>
            </a:r>
            <a:r>
              <a:rPr sz="3500" spc="-1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before</a:t>
            </a:r>
            <a:r>
              <a:rPr sz="3500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30" dirty="0">
                <a:solidFill>
                  <a:srgbClr val="404040"/>
                </a:solidFill>
                <a:latin typeface="Tahoma"/>
                <a:cs typeface="Tahoma"/>
              </a:rPr>
              <a:t>they</a:t>
            </a:r>
            <a:r>
              <a:rPr sz="3500" spc="-130" dirty="0">
                <a:solidFill>
                  <a:srgbClr val="404040"/>
                </a:solidFill>
                <a:latin typeface="Tahoma"/>
                <a:cs typeface="Tahoma"/>
              </a:rPr>
              <a:t> start</a:t>
            </a:r>
            <a:r>
              <a:rPr sz="3500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3500" spc="-1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program.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3500">
              <a:latin typeface="Tahoma"/>
              <a:cs typeface="Tahoma"/>
            </a:endParaRPr>
          </a:p>
          <a:p>
            <a:pPr marL="12700" marR="5715" algn="just">
              <a:lnSpc>
                <a:spcPct val="116100"/>
              </a:lnSpc>
            </a:pP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35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30" dirty="0">
                <a:solidFill>
                  <a:srgbClr val="404040"/>
                </a:solidFill>
                <a:latin typeface="Tahoma"/>
                <a:cs typeface="Tahoma"/>
              </a:rPr>
              <a:t>scrum,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there</a:t>
            </a:r>
            <a:r>
              <a:rPr sz="35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adaptability.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Changes</a:t>
            </a:r>
            <a:r>
              <a:rPr sz="35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11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supported</a:t>
            </a:r>
            <a:r>
              <a:rPr sz="35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integrated</a:t>
            </a:r>
            <a:r>
              <a:rPr sz="35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0" dirty="0">
                <a:solidFill>
                  <a:srgbClr val="404040"/>
                </a:solidFill>
                <a:latin typeface="Tahoma"/>
                <a:cs typeface="Tahoma"/>
              </a:rPr>
              <a:t>into </a:t>
            </a:r>
            <a:r>
              <a:rPr sz="3500" spc="-17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35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project</a:t>
            </a:r>
            <a:r>
              <a:rPr sz="35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5" dirty="0">
                <a:solidFill>
                  <a:srgbClr val="404040"/>
                </a:solidFill>
                <a:latin typeface="Tahoma"/>
                <a:cs typeface="Tahoma"/>
              </a:rPr>
              <a:t>currently</a:t>
            </a:r>
            <a:r>
              <a:rPr sz="35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85" dirty="0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sz="35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progress.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3500">
              <a:latin typeface="Tahoma"/>
              <a:cs typeface="Tahoma"/>
            </a:endParaRPr>
          </a:p>
          <a:p>
            <a:pPr marL="12700" marR="5080" algn="just">
              <a:lnSpc>
                <a:spcPct val="116100"/>
              </a:lnSpc>
            </a:pP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With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Scrum,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75" dirty="0">
                <a:solidFill>
                  <a:srgbClr val="404040"/>
                </a:solidFill>
                <a:latin typeface="Tahoma"/>
                <a:cs typeface="Tahoma"/>
              </a:rPr>
              <a:t>tasks</a:t>
            </a:r>
            <a:r>
              <a:rPr sz="3500" spc="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are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prioritized</a:t>
            </a:r>
            <a:r>
              <a:rPr sz="3500" spc="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8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order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3500" spc="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importance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3500" spc="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40" dirty="0">
                <a:solidFill>
                  <a:srgbClr val="404040"/>
                </a:solidFill>
                <a:latin typeface="Tahoma"/>
                <a:cs typeface="Tahoma"/>
              </a:rPr>
              <a:t>this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usually</a:t>
            </a:r>
            <a:r>
              <a:rPr sz="35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0" dirty="0">
                <a:solidFill>
                  <a:srgbClr val="404040"/>
                </a:solidFill>
                <a:latin typeface="Tahoma"/>
                <a:cs typeface="Tahoma"/>
              </a:rPr>
              <a:t>means </a:t>
            </a:r>
            <a:r>
              <a:rPr sz="3500" spc="-55" dirty="0">
                <a:solidFill>
                  <a:srgbClr val="404040"/>
                </a:solidFill>
                <a:latin typeface="Tahoma"/>
                <a:cs typeface="Tahoma"/>
              </a:rPr>
              <a:t>that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105" dirty="0">
                <a:solidFill>
                  <a:srgbClr val="404040"/>
                </a:solidFill>
                <a:latin typeface="Tahoma"/>
                <a:cs typeface="Tahoma"/>
              </a:rPr>
              <a:t>tasks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11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75" dirty="0">
                <a:solidFill>
                  <a:srgbClr val="404040"/>
                </a:solidFill>
                <a:latin typeface="Tahoma"/>
                <a:cs typeface="Tahoma"/>
              </a:rPr>
              <a:t>completed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75" dirty="0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50" dirty="0">
                <a:solidFill>
                  <a:srgbClr val="404040"/>
                </a:solidFill>
                <a:latin typeface="Tahoma"/>
                <a:cs typeface="Tahoma"/>
              </a:rPr>
              <a:t>will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50" dirty="0">
                <a:solidFill>
                  <a:srgbClr val="404040"/>
                </a:solidFill>
                <a:latin typeface="Tahoma"/>
                <a:cs typeface="Tahoma"/>
              </a:rPr>
              <a:t>probably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affect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75" dirty="0">
                <a:solidFill>
                  <a:srgbClr val="404040"/>
                </a:solidFill>
                <a:latin typeface="Tahoma"/>
                <a:cs typeface="Tahoma"/>
              </a:rPr>
              <a:t>return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80" dirty="0">
                <a:solidFill>
                  <a:srgbClr val="404040"/>
                </a:solidFill>
                <a:latin typeface="Tahoma"/>
                <a:cs typeface="Tahoma"/>
              </a:rPr>
              <a:t>investment</a:t>
            </a:r>
            <a:r>
              <a:rPr sz="35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500" spc="-25" dirty="0">
                <a:solidFill>
                  <a:srgbClr val="404040"/>
                </a:solidFill>
                <a:latin typeface="Tahoma"/>
                <a:cs typeface="Tahoma"/>
              </a:rPr>
              <a:t>the </a:t>
            </a:r>
            <a:r>
              <a:rPr sz="3500" spc="-10" dirty="0">
                <a:solidFill>
                  <a:srgbClr val="404040"/>
                </a:solidFill>
                <a:latin typeface="Tahoma"/>
                <a:cs typeface="Tahoma"/>
              </a:rPr>
              <a:t>most.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C3E4B13F-0178-DBA3-E705-C3D323B322F7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>
          <a:xfrm>
            <a:off x="1" y="1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1BE0B4-C702-CE00-FDA6-A3C62A16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476500"/>
            <a:ext cx="12725400" cy="6324600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6DF0F7E0-2D3C-3BC4-7C8C-454D9B2E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800219"/>
          </a:xfrm>
        </p:spPr>
        <p:txBody>
          <a:bodyPr/>
          <a:lstStyle/>
          <a:p>
            <a:pPr algn="ctr"/>
            <a:r>
              <a:rPr lang="en-US" dirty="0"/>
              <a:t>Flow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4E3C9B4-E4DA-C588-445F-98847595C5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FF813-7C75-2005-5C05-3EBBC50D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171700"/>
            <a:ext cx="11963400" cy="6400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E832D29-431B-169E-0C72-E947A953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9" y="280098"/>
            <a:ext cx="9121140" cy="800219"/>
          </a:xfrm>
        </p:spPr>
        <p:txBody>
          <a:bodyPr/>
          <a:lstStyle/>
          <a:p>
            <a:r>
              <a:rPr lang="en-US" dirty="0"/>
              <a:t>Seller Flow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97924" y="9209407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0" dirty="0">
                <a:solidFill>
                  <a:srgbClr val="404040"/>
                </a:solidFill>
                <a:latin typeface="Calibri"/>
                <a:cs typeface="Calibri"/>
              </a:rPr>
              <a:t>09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4399" y="280098"/>
            <a:ext cx="11477601" cy="1424667"/>
          </a:xfrm>
          <a:prstGeom prst="rect">
            <a:avLst/>
          </a:prstGeom>
        </p:spPr>
        <p:txBody>
          <a:bodyPr vert="horz" wrap="square" lIns="0" tIns="344089" rIns="0" bIns="0" rtlCol="0">
            <a:spAutoFit/>
          </a:bodyPr>
          <a:lstStyle/>
          <a:p>
            <a:pPr marL="905510" algn="ctr">
              <a:lnSpc>
                <a:spcPct val="100000"/>
              </a:lnSpc>
              <a:spcBef>
                <a:spcPts val="100"/>
              </a:spcBef>
            </a:pPr>
            <a:r>
              <a:rPr lang="en-US" sz="7000" dirty="0">
                <a:latin typeface="Verdana"/>
                <a:cs typeface="Verdana"/>
              </a:rPr>
              <a:t>Homepage(</a:t>
            </a:r>
            <a:r>
              <a:rPr lang="en-US" sz="7000" dirty="0" err="1">
                <a:latin typeface="Verdana"/>
                <a:cs typeface="Verdana"/>
              </a:rPr>
              <a:t>index.php</a:t>
            </a:r>
            <a:r>
              <a:rPr lang="en-US" sz="7000" dirty="0">
                <a:latin typeface="Verdana"/>
                <a:cs typeface="Verdana"/>
              </a:rPr>
              <a:t>)</a:t>
            </a:r>
            <a:endParaRPr sz="7000" dirty="0">
              <a:latin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6C639-D190-D5D7-9531-FFB5672E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81687"/>
            <a:ext cx="10181202" cy="6302286"/>
          </a:xfrm>
          <a:prstGeom prst="rect">
            <a:avLst/>
          </a:prstGeom>
        </p:spPr>
      </p:pic>
      <p:pic>
        <p:nvPicPr>
          <p:cNvPr id="9" name="Picture 8" descr="A close-up of a homepage&#10;&#10;Description automatically generated">
            <a:extLst>
              <a:ext uri="{FF2B5EF4-FFF2-40B4-BE49-F238E27FC236}">
                <a16:creationId xmlns:a16="http://schemas.microsoft.com/office/drawing/2014/main" id="{A3C75F1F-087C-7DC2-8ED4-A3EBE847C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074" y="1827850"/>
            <a:ext cx="5891142" cy="7013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384</Words>
  <Application>Microsoft Office PowerPoint</Application>
  <PresentationFormat>Custom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</vt:lpstr>
      <vt:lpstr>Tahoma</vt:lpstr>
      <vt:lpstr>Times New Roman</vt:lpstr>
      <vt:lpstr>Trebuchet MS</vt:lpstr>
      <vt:lpstr>Verdana</vt:lpstr>
      <vt:lpstr>Office Theme</vt:lpstr>
      <vt:lpstr>  Property-Hub</vt:lpstr>
      <vt:lpstr>PROBLEM STATEMENT</vt:lpstr>
      <vt:lpstr>Scrum</vt:lpstr>
      <vt:lpstr>Scrum Events</vt:lpstr>
      <vt:lpstr>Benefits of Scrum</vt:lpstr>
      <vt:lpstr>WHY SCRUM WORKS</vt:lpstr>
      <vt:lpstr>Flow Diagram</vt:lpstr>
      <vt:lpstr>Seller Flow diagram</vt:lpstr>
      <vt:lpstr>Homepage(index.php)</vt:lpstr>
      <vt:lpstr>Login.php</vt:lpstr>
      <vt:lpstr>Register.php</vt:lpstr>
      <vt:lpstr>Create a Property Card </vt:lpstr>
      <vt:lpstr>Seller Dashboard</vt:lpstr>
      <vt:lpstr>CSS Animation (Background)</vt:lpstr>
      <vt:lpstr>Db connect </vt:lpstr>
      <vt:lpstr>Create Table 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Rolling dice</dc:title>
  <dc:creator>Srinivas Narne</dc:creator>
  <cp:keywords>DAFQqH9Yzhw,BAFQqN4eNuU</cp:keywords>
  <cp:lastModifiedBy>Sai Roopesh Mandava</cp:lastModifiedBy>
  <cp:revision>4</cp:revision>
  <dcterms:created xsi:type="dcterms:W3CDTF">2023-11-30T23:26:01Z</dcterms:created>
  <dcterms:modified xsi:type="dcterms:W3CDTF">2023-12-11T01:58:01Z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2022-12-13T00:00:00Z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2022-12-13T00:00:00Z</vt:filetime>
  </property>
</Properties>
</file>